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93" r:id="rId4"/>
    <p:sldId id="294" r:id="rId5"/>
    <p:sldId id="295" r:id="rId6"/>
    <p:sldId id="296" r:id="rId7"/>
    <p:sldId id="297" r:id="rId8"/>
    <p:sldId id="298" r:id="rId9"/>
    <p:sldId id="282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299" r:id="rId18"/>
    <p:sldId id="283" r:id="rId19"/>
    <p:sldId id="292" r:id="rId20"/>
    <p:sldId id="271" r:id="rId21"/>
  </p:sldIdLst>
  <p:sldSz cx="12192000" cy="6858000"/>
  <p:notesSz cx="6858000" cy="9144000"/>
  <p:custDataLst>
    <p:tags r:id="rId23"/>
  </p:custData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549"/>
    <a:srgbClr val="6A7DA4"/>
    <a:srgbClr val="EC5E61"/>
    <a:srgbClr val="EF777B"/>
    <a:srgbClr val="FDF7DA"/>
    <a:srgbClr val="99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970" autoAdjust="0"/>
  </p:normalViewPr>
  <p:slideViewPr>
    <p:cSldViewPr snapToGrid="0">
      <p:cViewPr varScale="1">
        <p:scale>
          <a:sx n="81" d="100"/>
          <a:sy n="81" d="100"/>
        </p:scale>
        <p:origin x="749" y="48"/>
      </p:cViewPr>
      <p:guideLst/>
    </p:cSldViewPr>
  </p:slideViewPr>
  <p:outlineViewPr>
    <p:cViewPr>
      <p:scale>
        <a:sx n="33" d="100"/>
        <a:sy n="33" d="100"/>
      </p:scale>
      <p:origin x="0" y="-14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12543-8B6A-4479-B4ED-0FBE48A32705}" type="datetimeFigureOut">
              <a:rPr lang="hr-HR" smtClean="0"/>
              <a:t>20.1.2022.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807BF-6AD5-43F6-895D-D05C49155A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614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807BF-6AD5-43F6-895D-D05C49155A71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7329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807BF-6AD5-43F6-895D-D05C49155A71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532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CD4F47A-C366-4F15-9525-7C60130F76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58499-187B-4BEA-A2DE-18BA724A98B8}" type="datetimeFigureOut">
              <a:rPr lang="hr-HR" smtClean="0"/>
              <a:t>20.1.2022.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2E089DA-631F-4F91-8AD2-087868099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BF88B26-BCBE-4A90-B3CE-582772E05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28FE0E-DCEF-4858-B6E7-33E46EAE1E6F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7DDA77C8-E944-4CA6-9FF4-CBF6B1423D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22519" y="728885"/>
            <a:ext cx="9546962" cy="1655762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0F029205-1C51-4DB0-B4C6-C3BD51264F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44679" y="2785892"/>
            <a:ext cx="2702642" cy="2673008"/>
          </a:xfrm>
          <a:prstGeom prst="rect">
            <a:avLst/>
          </a:prstGeom>
        </p:spPr>
      </p:pic>
      <p:pic>
        <p:nvPicPr>
          <p:cNvPr id="16" name="Slika 15" descr="Slika na kojoj se prikazuje hrana, crtež&#10;&#10;Opis je automatski generiran">
            <a:extLst>
              <a:ext uri="{FF2B5EF4-FFF2-40B4-BE49-F238E27FC236}">
                <a16:creationId xmlns:a16="http://schemas.microsoft.com/office/drawing/2014/main" id="{C07DF19E-0230-4255-A96A-764280366D2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24" y="5340726"/>
            <a:ext cx="4556776" cy="22783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6078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Naslovni slajd">
    <p:bg>
      <p:bgPr>
        <a:solidFill>
          <a:srgbClr val="FEF4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27909" y="454569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F066A"/>
                </a:solidFill>
                <a:latin typeface="Corbel" panose="020B0503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725" y="5784279"/>
            <a:ext cx="3471374" cy="1735687"/>
          </a:xfrm>
          <a:prstGeom prst="rect">
            <a:avLst/>
          </a:prstGeom>
        </p:spPr>
      </p:pic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942109" y="3065233"/>
            <a:ext cx="10515600" cy="1325563"/>
          </a:xfrm>
        </p:spPr>
        <p:txBody>
          <a:bodyPr>
            <a:normAutofit/>
          </a:bodyPr>
          <a:lstStyle>
            <a:lvl1pPr>
              <a:defRPr sz="5400">
                <a:solidFill>
                  <a:srgbClr val="D7496B"/>
                </a:solidFill>
              </a:defRPr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9" name="Rezervirano mjesto datum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B8B2-DA79-4B7C-8C38-67A655B564F4}" type="datetimeFigureOut">
              <a:rPr lang="hr-HR" smtClean="0"/>
              <a:t>20.1.2022.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1"/>
          </p:nvPr>
        </p:nvSpPr>
        <p:spPr>
          <a:xfrm>
            <a:off x="8192589" y="1099679"/>
            <a:ext cx="4114800" cy="365125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11" name="Rezervirano mjesto broja slajd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CB57-2F82-41C7-8AB3-6671E9B9414D}" type="slidenum">
              <a:rPr lang="hr-HR" smtClean="0"/>
              <a:t>‹#›</a:t>
            </a:fld>
            <a:endParaRPr lang="hr-H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7770741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B8B2-DA79-4B7C-8C38-67A655B564F4}" type="datetimeFigureOut">
              <a:rPr lang="hr-HR" smtClean="0"/>
              <a:t>20.1.2022.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CB57-2F82-41C7-8AB3-6671E9B9414D}" type="slidenum">
              <a:rPr lang="hr-HR" smtClean="0"/>
              <a:t>‹#›</a:t>
            </a:fld>
            <a:endParaRPr lang="hr-H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1857155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extLst>
              <a:ext uri="{FF2B5EF4-FFF2-40B4-BE49-F238E27FC236}">
                <a16:creationId xmlns:a16="http://schemas.microsoft.com/office/drawing/2014/main" id="{7DDA77C8-E944-4CA6-9FF4-CBF6B1423D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8600" y="356281"/>
            <a:ext cx="4516130" cy="783248"/>
          </a:xfrm>
          <a:prstGeom prst="rect">
            <a:avLst/>
          </a:prstGeom>
        </p:spPr>
      </p:pic>
      <p:pic>
        <p:nvPicPr>
          <p:cNvPr id="3" name="Slika 2" descr="Slika na kojoj se prikazuje hrana, daljinsko&#10;&#10;Opis je automatski generiran">
            <a:extLst>
              <a:ext uri="{FF2B5EF4-FFF2-40B4-BE49-F238E27FC236}">
                <a16:creationId xmlns:a16="http://schemas.microsoft.com/office/drawing/2014/main" id="{B20E8E3C-415D-45FB-8E7B-099B7D60DC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564" y="5567231"/>
            <a:ext cx="1225459" cy="1232842"/>
          </a:xfrm>
          <a:prstGeom prst="rect">
            <a:avLst/>
          </a:prstGeom>
        </p:spPr>
      </p:pic>
      <p:pic>
        <p:nvPicPr>
          <p:cNvPr id="9" name="Slika 8" descr="Slika na kojoj se prikazuje sat, naprijed, zgrada, znak&#10;&#10;Opis je automatski generiran">
            <a:extLst>
              <a:ext uri="{FF2B5EF4-FFF2-40B4-BE49-F238E27FC236}">
                <a16:creationId xmlns:a16="http://schemas.microsoft.com/office/drawing/2014/main" id="{98E900D8-7100-4004-95E9-E241639C2B4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12291"/>
            <a:ext cx="12192000" cy="1545709"/>
          </a:xfrm>
          <a:prstGeom prst="rect">
            <a:avLst/>
          </a:prstGeom>
        </p:spPr>
      </p:pic>
      <p:sp>
        <p:nvSpPr>
          <p:cNvPr id="15" name="Naslov 1">
            <a:extLst>
              <a:ext uri="{FF2B5EF4-FFF2-40B4-BE49-F238E27FC236}">
                <a16:creationId xmlns:a16="http://schemas.microsoft.com/office/drawing/2014/main" id="{1E635857-2D65-494E-8E56-C473EC7CC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4810" y="276621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 b="1">
                <a:solidFill>
                  <a:srgbClr val="EC5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 dirty="0"/>
              <a:t>Upišite naslov nastavne teme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039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054860-A0FC-41B7-A21B-83CF7A735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>
                <a:solidFill>
                  <a:srgbClr val="E945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3BE02A-A7E8-40F5-87E8-DDAF28163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6A7DA4"/>
                </a:solidFill>
              </a:defRPr>
            </a:lvl1pPr>
            <a:lvl2pPr>
              <a:defRPr sz="3200" b="1">
                <a:solidFill>
                  <a:srgbClr val="6A7DA4"/>
                </a:solidFill>
              </a:defRPr>
            </a:lvl2pPr>
            <a:lvl3pPr>
              <a:defRPr sz="2800" b="1">
                <a:solidFill>
                  <a:srgbClr val="6A7DA4"/>
                </a:solidFill>
              </a:defRPr>
            </a:lvl3pPr>
            <a:lvl4pPr>
              <a:defRPr sz="2400" b="1">
                <a:solidFill>
                  <a:srgbClr val="6A7DA4"/>
                </a:solidFill>
              </a:defRPr>
            </a:lvl4pPr>
            <a:lvl5pPr>
              <a:defRPr sz="2400" b="1">
                <a:solidFill>
                  <a:srgbClr val="6A7DA4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pic>
        <p:nvPicPr>
          <p:cNvPr id="10" name="Slika 9" descr="Slika na kojoj se prikazuje sat, naprijed, zgrada, znak&#10;&#10;Opis je automatski generiran">
            <a:extLst>
              <a:ext uri="{FF2B5EF4-FFF2-40B4-BE49-F238E27FC236}">
                <a16:creationId xmlns:a16="http://schemas.microsoft.com/office/drawing/2014/main" id="{C663F728-5AC8-4402-99FD-085DA68BB8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9FBFD"/>
              </a:clrFrom>
              <a:clrTo>
                <a:srgbClr val="F9FB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12291"/>
            <a:ext cx="12192000" cy="1545709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645309D1-50AC-4DE3-8969-99D844DF3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154"/>
          <a:stretch/>
        </p:blipFill>
        <p:spPr>
          <a:xfrm>
            <a:off x="344421" y="5784463"/>
            <a:ext cx="830399" cy="970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Slika 15" descr="Slika na kojoj se prikazuje hrana, crtež&#10;&#10;Opis je automatski generiran">
            <a:extLst>
              <a:ext uri="{FF2B5EF4-FFF2-40B4-BE49-F238E27FC236}">
                <a16:creationId xmlns:a16="http://schemas.microsoft.com/office/drawing/2014/main" id="{670BCB78-F358-49FE-AE87-92E3AEEFDE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5" t="30562" r="72747" b="36843"/>
          <a:stretch/>
        </p:blipFill>
        <p:spPr>
          <a:xfrm>
            <a:off x="11010964" y="6125247"/>
            <a:ext cx="685671" cy="6810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4628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a 22">
            <a:extLst>
              <a:ext uri="{FF2B5EF4-FFF2-40B4-BE49-F238E27FC236}">
                <a16:creationId xmlns:a16="http://schemas.microsoft.com/office/drawing/2014/main" id="{5E41C0E6-0628-4448-99ED-03B1D1777223}"/>
              </a:ext>
            </a:extLst>
          </p:cNvPr>
          <p:cNvGrpSpPr/>
          <p:nvPr userDrawn="1"/>
        </p:nvGrpSpPr>
        <p:grpSpPr>
          <a:xfrm>
            <a:off x="6734" y="-91820"/>
            <a:ext cx="12185266" cy="1548231"/>
            <a:chOff x="6734" y="-91820"/>
            <a:chExt cx="12185266" cy="1548231"/>
          </a:xfrm>
        </p:grpSpPr>
        <p:pic>
          <p:nvPicPr>
            <p:cNvPr id="10" name="Slika 9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C663F728-5AC8-4402-99FD-085DA68BB8C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094"/>
            <a:stretch/>
          </p:blipFill>
          <p:spPr>
            <a:xfrm>
              <a:off x="8302011" y="-91818"/>
              <a:ext cx="3889989" cy="1545709"/>
            </a:xfrm>
            <a:prstGeom prst="rect">
              <a:avLst/>
            </a:prstGeom>
          </p:spPr>
        </p:pic>
        <p:pic>
          <p:nvPicPr>
            <p:cNvPr id="4" name="Slika 3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B090E186-4B2F-4599-A4E0-9B23FF81FFB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6633188" y="-91818"/>
              <a:ext cx="1668822" cy="1545709"/>
            </a:xfrm>
            <a:prstGeom prst="rect">
              <a:avLst/>
            </a:prstGeom>
          </p:spPr>
        </p:pic>
        <p:pic>
          <p:nvPicPr>
            <p:cNvPr id="5" name="Slika 4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9AA7ADBF-EA82-4C94-831F-F3D75411BB1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4964365" y="-91819"/>
              <a:ext cx="1668822" cy="1545709"/>
            </a:xfrm>
            <a:prstGeom prst="rect">
              <a:avLst/>
            </a:prstGeom>
          </p:spPr>
        </p:pic>
        <p:pic>
          <p:nvPicPr>
            <p:cNvPr id="6" name="Slika 5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77DC509D-87BB-48A1-8EFB-0B46A2BF745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3345221" y="-89298"/>
              <a:ext cx="1668822" cy="1545709"/>
            </a:xfrm>
            <a:prstGeom prst="rect">
              <a:avLst/>
            </a:prstGeom>
          </p:spPr>
        </p:pic>
        <p:pic>
          <p:nvPicPr>
            <p:cNvPr id="8" name="Slika 7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DBACF7F7-E9E1-403B-8D1E-19A32E240A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1673452" y="-91820"/>
              <a:ext cx="1668822" cy="1545709"/>
            </a:xfrm>
            <a:prstGeom prst="rect">
              <a:avLst/>
            </a:prstGeom>
          </p:spPr>
        </p:pic>
        <p:pic>
          <p:nvPicPr>
            <p:cNvPr id="12" name="Slika 11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FF2358FE-191A-4A9E-8CA6-E55F0393D8B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6734" y="-91820"/>
              <a:ext cx="1668822" cy="1545709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67054860-A0FC-41B7-A21B-83CF7A735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3365" y="349971"/>
            <a:ext cx="7421712" cy="9079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>
                <a:solidFill>
                  <a:srgbClr val="E945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 dirty="0"/>
              <a:t>Kliknite da biste uredili naslov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3BE02A-A7E8-40F5-87E8-DDAF28163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6A7DA4"/>
                </a:solidFill>
              </a:defRPr>
            </a:lvl1pPr>
            <a:lvl2pPr>
              <a:defRPr sz="3200" b="1">
                <a:solidFill>
                  <a:srgbClr val="6A7DA4"/>
                </a:solidFill>
              </a:defRPr>
            </a:lvl2pPr>
            <a:lvl3pPr>
              <a:defRPr sz="2800" b="1">
                <a:solidFill>
                  <a:srgbClr val="6A7DA4"/>
                </a:solidFill>
              </a:defRPr>
            </a:lvl3pPr>
            <a:lvl4pPr>
              <a:defRPr sz="2400" b="1">
                <a:solidFill>
                  <a:srgbClr val="6A7DA4"/>
                </a:solidFill>
              </a:defRPr>
            </a:lvl4pPr>
            <a:lvl5pPr>
              <a:defRPr sz="2400" b="1">
                <a:solidFill>
                  <a:srgbClr val="6A7DA4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pic>
        <p:nvPicPr>
          <p:cNvPr id="18" name="Slika 17" descr="Slika na kojoj se prikazuje hrana, crtež&#10;&#10;Opis je automatski generiran">
            <a:extLst>
              <a:ext uri="{FF2B5EF4-FFF2-40B4-BE49-F238E27FC236}">
                <a16:creationId xmlns:a16="http://schemas.microsoft.com/office/drawing/2014/main" id="{C54194C8-FB18-4C7B-8798-C39C8624B0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5" t="30562" r="72747" b="36843"/>
          <a:stretch/>
        </p:blipFill>
        <p:spPr>
          <a:xfrm>
            <a:off x="11444414" y="189935"/>
            <a:ext cx="494441" cy="4910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Slika 21" descr="Slika na kojoj se prikazuje stol, muškarac, sjedenje, držanje&#10;&#10;Opis je automatski generiran">
            <a:extLst>
              <a:ext uri="{FF2B5EF4-FFF2-40B4-BE49-F238E27FC236}">
                <a16:creationId xmlns:a16="http://schemas.microsoft.com/office/drawing/2014/main" id="{6B60B392-9F80-4101-A5C8-9151FD4A3ED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8" y="24478"/>
            <a:ext cx="1327715" cy="13749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3041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 10">
            <a:extLst>
              <a:ext uri="{FF2B5EF4-FFF2-40B4-BE49-F238E27FC236}">
                <a16:creationId xmlns:a16="http://schemas.microsoft.com/office/drawing/2014/main" id="{2C450ADE-9275-4427-91CD-6F8521D37B04}"/>
              </a:ext>
            </a:extLst>
          </p:cNvPr>
          <p:cNvGrpSpPr/>
          <p:nvPr userDrawn="1"/>
        </p:nvGrpSpPr>
        <p:grpSpPr>
          <a:xfrm>
            <a:off x="6734" y="-91820"/>
            <a:ext cx="12185266" cy="1548231"/>
            <a:chOff x="6734" y="-91820"/>
            <a:chExt cx="12185266" cy="1548231"/>
          </a:xfrm>
        </p:grpSpPr>
        <p:pic>
          <p:nvPicPr>
            <p:cNvPr id="10" name="Slika 9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C663F728-5AC8-4402-99FD-085DA68BB8C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094"/>
            <a:stretch/>
          </p:blipFill>
          <p:spPr>
            <a:xfrm>
              <a:off x="8302011" y="-91818"/>
              <a:ext cx="3889989" cy="1545709"/>
            </a:xfrm>
            <a:prstGeom prst="rect">
              <a:avLst/>
            </a:prstGeom>
          </p:spPr>
        </p:pic>
        <p:pic>
          <p:nvPicPr>
            <p:cNvPr id="4" name="Slika 3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B090E186-4B2F-4599-A4E0-9B23FF81FFB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6633188" y="-91818"/>
              <a:ext cx="1668822" cy="1545709"/>
            </a:xfrm>
            <a:prstGeom prst="rect">
              <a:avLst/>
            </a:prstGeom>
          </p:spPr>
        </p:pic>
        <p:pic>
          <p:nvPicPr>
            <p:cNvPr id="5" name="Slika 4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9AA7ADBF-EA82-4C94-831F-F3D75411BB1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4964365" y="-91819"/>
              <a:ext cx="1668822" cy="1545709"/>
            </a:xfrm>
            <a:prstGeom prst="rect">
              <a:avLst/>
            </a:prstGeom>
          </p:spPr>
        </p:pic>
        <p:pic>
          <p:nvPicPr>
            <p:cNvPr id="6" name="Slika 5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77DC509D-87BB-48A1-8EFB-0B46A2BF745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3345221" y="-89298"/>
              <a:ext cx="1668822" cy="1545709"/>
            </a:xfrm>
            <a:prstGeom prst="rect">
              <a:avLst/>
            </a:prstGeom>
          </p:spPr>
        </p:pic>
        <p:pic>
          <p:nvPicPr>
            <p:cNvPr id="8" name="Slika 7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DBACF7F7-E9E1-403B-8D1E-19A32E240A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1673452" y="-91820"/>
              <a:ext cx="1668822" cy="1545709"/>
            </a:xfrm>
            <a:prstGeom prst="rect">
              <a:avLst/>
            </a:prstGeom>
          </p:spPr>
        </p:pic>
        <p:pic>
          <p:nvPicPr>
            <p:cNvPr id="12" name="Slika 11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FF2358FE-191A-4A9E-8CA6-E55F0393D8B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6734" y="-91820"/>
              <a:ext cx="1668822" cy="1545709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67054860-A0FC-41B7-A21B-83CF7A735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3365" y="349971"/>
            <a:ext cx="7421712" cy="9079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>
                <a:solidFill>
                  <a:srgbClr val="E945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 dirty="0"/>
              <a:t>Kliknite da biste uredili naslov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3BE02A-A7E8-40F5-87E8-DDAF28163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6A7DA4"/>
                </a:solidFill>
              </a:defRPr>
            </a:lvl1pPr>
            <a:lvl2pPr>
              <a:defRPr sz="3200" b="1">
                <a:solidFill>
                  <a:srgbClr val="6A7DA4"/>
                </a:solidFill>
              </a:defRPr>
            </a:lvl2pPr>
            <a:lvl3pPr>
              <a:defRPr sz="2800" b="1">
                <a:solidFill>
                  <a:srgbClr val="6A7DA4"/>
                </a:solidFill>
              </a:defRPr>
            </a:lvl3pPr>
            <a:lvl4pPr>
              <a:defRPr sz="2400" b="1">
                <a:solidFill>
                  <a:srgbClr val="6A7DA4"/>
                </a:solidFill>
              </a:defRPr>
            </a:lvl4pPr>
            <a:lvl5pPr>
              <a:defRPr sz="2400" b="1">
                <a:solidFill>
                  <a:srgbClr val="6A7DA4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pic>
        <p:nvPicPr>
          <p:cNvPr id="18" name="Slika 17" descr="Slika na kojoj se prikazuje hrana, crtež&#10;&#10;Opis je automatski generiran">
            <a:extLst>
              <a:ext uri="{FF2B5EF4-FFF2-40B4-BE49-F238E27FC236}">
                <a16:creationId xmlns:a16="http://schemas.microsoft.com/office/drawing/2014/main" id="{C54194C8-FB18-4C7B-8798-C39C8624B0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5" t="30562" r="72747" b="36843"/>
          <a:stretch/>
        </p:blipFill>
        <p:spPr>
          <a:xfrm>
            <a:off x="11444414" y="189935"/>
            <a:ext cx="494441" cy="4910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Slika 8" descr="Slika na kojoj se prikazuje stol, torta, daljinsko, malo&#10;&#10;Opis je automatski generiran">
            <a:extLst>
              <a:ext uri="{FF2B5EF4-FFF2-40B4-BE49-F238E27FC236}">
                <a16:creationId xmlns:a16="http://schemas.microsoft.com/office/drawing/2014/main" id="{E61A9A2B-A110-40AE-A844-7A0E3B47367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1" y="0"/>
            <a:ext cx="1419652" cy="14391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929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 10">
            <a:extLst>
              <a:ext uri="{FF2B5EF4-FFF2-40B4-BE49-F238E27FC236}">
                <a16:creationId xmlns:a16="http://schemas.microsoft.com/office/drawing/2014/main" id="{2C450ADE-9275-4427-91CD-6F8521D37B04}"/>
              </a:ext>
            </a:extLst>
          </p:cNvPr>
          <p:cNvGrpSpPr/>
          <p:nvPr userDrawn="1"/>
        </p:nvGrpSpPr>
        <p:grpSpPr>
          <a:xfrm>
            <a:off x="6734" y="-91820"/>
            <a:ext cx="12185266" cy="1548231"/>
            <a:chOff x="6734" y="-91820"/>
            <a:chExt cx="12185266" cy="1548231"/>
          </a:xfrm>
        </p:grpSpPr>
        <p:pic>
          <p:nvPicPr>
            <p:cNvPr id="10" name="Slika 9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C663F728-5AC8-4402-99FD-085DA68BB8C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094"/>
            <a:stretch/>
          </p:blipFill>
          <p:spPr>
            <a:xfrm>
              <a:off x="8302011" y="-91818"/>
              <a:ext cx="3889989" cy="1545709"/>
            </a:xfrm>
            <a:prstGeom prst="rect">
              <a:avLst/>
            </a:prstGeom>
          </p:spPr>
        </p:pic>
        <p:pic>
          <p:nvPicPr>
            <p:cNvPr id="4" name="Slika 3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B090E186-4B2F-4599-A4E0-9B23FF81FFB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6633188" y="-91818"/>
              <a:ext cx="1668822" cy="1545709"/>
            </a:xfrm>
            <a:prstGeom prst="rect">
              <a:avLst/>
            </a:prstGeom>
          </p:spPr>
        </p:pic>
        <p:pic>
          <p:nvPicPr>
            <p:cNvPr id="5" name="Slika 4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9AA7ADBF-EA82-4C94-831F-F3D75411BB1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4964365" y="-91819"/>
              <a:ext cx="1668822" cy="1545709"/>
            </a:xfrm>
            <a:prstGeom prst="rect">
              <a:avLst/>
            </a:prstGeom>
          </p:spPr>
        </p:pic>
        <p:pic>
          <p:nvPicPr>
            <p:cNvPr id="6" name="Slika 5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77DC509D-87BB-48A1-8EFB-0B46A2BF745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3345221" y="-89298"/>
              <a:ext cx="1668822" cy="1545709"/>
            </a:xfrm>
            <a:prstGeom prst="rect">
              <a:avLst/>
            </a:prstGeom>
          </p:spPr>
        </p:pic>
        <p:pic>
          <p:nvPicPr>
            <p:cNvPr id="8" name="Slika 7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DBACF7F7-E9E1-403B-8D1E-19A32E240A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1673452" y="-91820"/>
              <a:ext cx="1668822" cy="1545709"/>
            </a:xfrm>
            <a:prstGeom prst="rect">
              <a:avLst/>
            </a:prstGeom>
          </p:spPr>
        </p:pic>
        <p:pic>
          <p:nvPicPr>
            <p:cNvPr id="12" name="Slika 11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FF2358FE-191A-4A9E-8CA6-E55F0393D8B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6734" y="-91820"/>
              <a:ext cx="1668822" cy="1545709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67054860-A0FC-41B7-A21B-83CF7A735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3365" y="349971"/>
            <a:ext cx="7421712" cy="9079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>
                <a:solidFill>
                  <a:srgbClr val="E945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 dirty="0"/>
              <a:t>Kliknite da biste uredili naslov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3BE02A-A7E8-40F5-87E8-DDAF28163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6A7DA4"/>
                </a:solidFill>
              </a:defRPr>
            </a:lvl1pPr>
            <a:lvl2pPr>
              <a:defRPr sz="3200" b="1">
                <a:solidFill>
                  <a:srgbClr val="6A7DA4"/>
                </a:solidFill>
              </a:defRPr>
            </a:lvl2pPr>
            <a:lvl3pPr>
              <a:defRPr sz="2800" b="1">
                <a:solidFill>
                  <a:srgbClr val="6A7DA4"/>
                </a:solidFill>
              </a:defRPr>
            </a:lvl3pPr>
            <a:lvl4pPr>
              <a:defRPr sz="2400" b="1">
                <a:solidFill>
                  <a:srgbClr val="6A7DA4"/>
                </a:solidFill>
              </a:defRPr>
            </a:lvl4pPr>
            <a:lvl5pPr>
              <a:defRPr sz="2400" b="1">
                <a:solidFill>
                  <a:srgbClr val="6A7DA4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pic>
        <p:nvPicPr>
          <p:cNvPr id="18" name="Slika 17" descr="Slika na kojoj se prikazuje hrana, crtež&#10;&#10;Opis je automatski generiran">
            <a:extLst>
              <a:ext uri="{FF2B5EF4-FFF2-40B4-BE49-F238E27FC236}">
                <a16:creationId xmlns:a16="http://schemas.microsoft.com/office/drawing/2014/main" id="{C54194C8-FB18-4C7B-8798-C39C8624B0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5" t="30562" r="72747" b="36843"/>
          <a:stretch/>
        </p:blipFill>
        <p:spPr>
          <a:xfrm>
            <a:off x="11444414" y="189935"/>
            <a:ext cx="494441" cy="4910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Slika 12" descr="Slika na kojoj se prikazuje daljinsko, sjedenje, igra, stol&#10;&#10;Opis je automatski generiran">
            <a:extLst>
              <a:ext uri="{FF2B5EF4-FFF2-40B4-BE49-F238E27FC236}">
                <a16:creationId xmlns:a16="http://schemas.microsoft.com/office/drawing/2014/main" id="{2A1C7898-782D-4CA0-8975-4AAB59FCB6F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3" y="-51009"/>
            <a:ext cx="1464219" cy="14806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078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 10">
            <a:extLst>
              <a:ext uri="{FF2B5EF4-FFF2-40B4-BE49-F238E27FC236}">
                <a16:creationId xmlns:a16="http://schemas.microsoft.com/office/drawing/2014/main" id="{2C450ADE-9275-4427-91CD-6F8521D37B04}"/>
              </a:ext>
            </a:extLst>
          </p:cNvPr>
          <p:cNvGrpSpPr/>
          <p:nvPr userDrawn="1"/>
        </p:nvGrpSpPr>
        <p:grpSpPr>
          <a:xfrm flipH="1">
            <a:off x="6734" y="5309769"/>
            <a:ext cx="12185266" cy="1548231"/>
            <a:chOff x="6734" y="-91820"/>
            <a:chExt cx="12185266" cy="1548231"/>
          </a:xfrm>
        </p:grpSpPr>
        <p:pic>
          <p:nvPicPr>
            <p:cNvPr id="10" name="Slika 9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C663F728-5AC8-4402-99FD-085DA68BB8C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094"/>
            <a:stretch/>
          </p:blipFill>
          <p:spPr>
            <a:xfrm>
              <a:off x="8302011" y="-91818"/>
              <a:ext cx="3889989" cy="1545709"/>
            </a:xfrm>
            <a:prstGeom prst="rect">
              <a:avLst/>
            </a:prstGeom>
          </p:spPr>
        </p:pic>
        <p:pic>
          <p:nvPicPr>
            <p:cNvPr id="4" name="Slika 3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B090E186-4B2F-4599-A4E0-9B23FF81FFB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6633188" y="-91818"/>
              <a:ext cx="1668822" cy="1545709"/>
            </a:xfrm>
            <a:prstGeom prst="rect">
              <a:avLst/>
            </a:prstGeom>
          </p:spPr>
        </p:pic>
        <p:pic>
          <p:nvPicPr>
            <p:cNvPr id="5" name="Slika 4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9AA7ADBF-EA82-4C94-831F-F3D75411BB1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4964365" y="-91819"/>
              <a:ext cx="1668822" cy="1545709"/>
            </a:xfrm>
            <a:prstGeom prst="rect">
              <a:avLst/>
            </a:prstGeom>
          </p:spPr>
        </p:pic>
        <p:pic>
          <p:nvPicPr>
            <p:cNvPr id="6" name="Slika 5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77DC509D-87BB-48A1-8EFB-0B46A2BF745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3345221" y="-89298"/>
              <a:ext cx="1668822" cy="1545709"/>
            </a:xfrm>
            <a:prstGeom prst="rect">
              <a:avLst/>
            </a:prstGeom>
          </p:spPr>
        </p:pic>
        <p:pic>
          <p:nvPicPr>
            <p:cNvPr id="8" name="Slika 7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DBACF7F7-E9E1-403B-8D1E-19A32E240A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1673452" y="-91820"/>
              <a:ext cx="1668822" cy="1545709"/>
            </a:xfrm>
            <a:prstGeom prst="rect">
              <a:avLst/>
            </a:prstGeom>
          </p:spPr>
        </p:pic>
        <p:pic>
          <p:nvPicPr>
            <p:cNvPr id="12" name="Slika 11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FF2358FE-191A-4A9E-8CA6-E55F0393D8B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6734" y="-91820"/>
              <a:ext cx="1668822" cy="1545709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67054860-A0FC-41B7-A21B-83CF7A735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214" y="425751"/>
            <a:ext cx="11043947" cy="9079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>
                <a:solidFill>
                  <a:srgbClr val="E945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 dirty="0"/>
              <a:t>Kliknite da biste uredili naslov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3BE02A-A7E8-40F5-87E8-DDAF28163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46688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6A7DA4"/>
                </a:solidFill>
              </a:defRPr>
            </a:lvl1pPr>
            <a:lvl2pPr>
              <a:defRPr sz="3200" b="1">
                <a:solidFill>
                  <a:srgbClr val="6A7DA4"/>
                </a:solidFill>
              </a:defRPr>
            </a:lvl2pPr>
            <a:lvl3pPr>
              <a:defRPr sz="2800" b="1">
                <a:solidFill>
                  <a:srgbClr val="6A7DA4"/>
                </a:solidFill>
              </a:defRPr>
            </a:lvl3pPr>
            <a:lvl4pPr>
              <a:defRPr sz="2400" b="1">
                <a:solidFill>
                  <a:srgbClr val="6A7DA4"/>
                </a:solidFill>
              </a:defRPr>
            </a:lvl4pPr>
            <a:lvl5pPr>
              <a:defRPr sz="2400" b="1">
                <a:solidFill>
                  <a:srgbClr val="6A7DA4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pic>
        <p:nvPicPr>
          <p:cNvPr id="18" name="Slika 17" descr="Slika na kojoj se prikazuje hrana, crtež&#10;&#10;Opis je automatski generiran">
            <a:extLst>
              <a:ext uri="{FF2B5EF4-FFF2-40B4-BE49-F238E27FC236}">
                <a16:creationId xmlns:a16="http://schemas.microsoft.com/office/drawing/2014/main" id="{C54194C8-FB18-4C7B-8798-C39C8624B0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5" t="30562" r="72747" b="36843"/>
          <a:stretch/>
        </p:blipFill>
        <p:spPr>
          <a:xfrm>
            <a:off x="299849" y="5591524"/>
            <a:ext cx="494441" cy="4910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Slika 13" descr="Slika na kojoj se prikazuje stol, daljinsko, sjedenje, torta&#10;&#10;Opis je automatski generiran">
            <a:extLst>
              <a:ext uri="{FF2B5EF4-FFF2-40B4-BE49-F238E27FC236}">
                <a16:creationId xmlns:a16="http://schemas.microsoft.com/office/drawing/2014/main" id="{643CEFAD-1DFA-499D-94AC-D18B920840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810" y="2425321"/>
            <a:ext cx="4848225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6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>
            <a:extLst>
              <a:ext uri="{FF2B5EF4-FFF2-40B4-BE49-F238E27FC236}">
                <a16:creationId xmlns:a16="http://schemas.microsoft.com/office/drawing/2014/main" id="{BD1635F8-803F-4136-84A8-D8CF46B0AF1A}"/>
              </a:ext>
            </a:extLst>
          </p:cNvPr>
          <p:cNvGrpSpPr/>
          <p:nvPr userDrawn="1"/>
        </p:nvGrpSpPr>
        <p:grpSpPr>
          <a:xfrm>
            <a:off x="2" y="0"/>
            <a:ext cx="12191998" cy="6858000"/>
            <a:chOff x="2" y="0"/>
            <a:chExt cx="12191998" cy="6858000"/>
          </a:xfrm>
        </p:grpSpPr>
        <p:pic>
          <p:nvPicPr>
            <p:cNvPr id="6" name="Slika 5">
              <a:extLst>
                <a:ext uri="{FF2B5EF4-FFF2-40B4-BE49-F238E27FC236}">
                  <a16:creationId xmlns:a16="http://schemas.microsoft.com/office/drawing/2014/main" id="{DCED8DB3-998C-4A88-B33B-14BB3A10B60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503"/>
            <a:stretch/>
          </p:blipFill>
          <p:spPr>
            <a:xfrm>
              <a:off x="2" y="0"/>
              <a:ext cx="3698014" cy="6858000"/>
            </a:xfrm>
            <a:prstGeom prst="rect">
              <a:avLst/>
            </a:prstGeom>
          </p:spPr>
        </p:pic>
        <p:pic>
          <p:nvPicPr>
            <p:cNvPr id="8" name="Slika 7">
              <a:extLst>
                <a:ext uri="{FF2B5EF4-FFF2-40B4-BE49-F238E27FC236}">
                  <a16:creationId xmlns:a16="http://schemas.microsoft.com/office/drawing/2014/main" id="{407A2A28-4D7E-4088-8293-C0CB9DCAB75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58"/>
            <a:stretch/>
          </p:blipFill>
          <p:spPr>
            <a:xfrm>
              <a:off x="9118740" y="0"/>
              <a:ext cx="3073260" cy="6858000"/>
            </a:xfrm>
            <a:prstGeom prst="rect">
              <a:avLst/>
            </a:prstGeom>
          </p:spPr>
        </p:pic>
        <p:pic>
          <p:nvPicPr>
            <p:cNvPr id="10" name="Slika 9">
              <a:extLst>
                <a:ext uri="{FF2B5EF4-FFF2-40B4-BE49-F238E27FC236}">
                  <a16:creationId xmlns:a16="http://schemas.microsoft.com/office/drawing/2014/main" id="{E3F27E21-C603-4969-BE2D-C0865565C7D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57" r="22330"/>
            <a:stretch/>
          </p:blipFill>
          <p:spPr>
            <a:xfrm>
              <a:off x="7184691" y="0"/>
              <a:ext cx="1979516" cy="6858000"/>
            </a:xfrm>
            <a:prstGeom prst="rect">
              <a:avLst/>
            </a:prstGeom>
          </p:spPr>
        </p:pic>
        <p:pic>
          <p:nvPicPr>
            <p:cNvPr id="12" name="Slika 11">
              <a:extLst>
                <a:ext uri="{FF2B5EF4-FFF2-40B4-BE49-F238E27FC236}">
                  <a16:creationId xmlns:a16="http://schemas.microsoft.com/office/drawing/2014/main" id="{FDAA93A2-335B-46B4-B023-B139F8805E8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57" r="22330"/>
            <a:stretch/>
          </p:blipFill>
          <p:spPr>
            <a:xfrm>
              <a:off x="5270850" y="0"/>
              <a:ext cx="1979516" cy="6858000"/>
            </a:xfrm>
            <a:prstGeom prst="rect">
              <a:avLst/>
            </a:prstGeom>
          </p:spPr>
        </p:pic>
        <p:pic>
          <p:nvPicPr>
            <p:cNvPr id="14" name="Slika 13">
              <a:extLst>
                <a:ext uri="{FF2B5EF4-FFF2-40B4-BE49-F238E27FC236}">
                  <a16:creationId xmlns:a16="http://schemas.microsoft.com/office/drawing/2014/main" id="{C558561E-4325-4138-91A7-7B8FC8158BF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57" r="22330"/>
            <a:stretch/>
          </p:blipFill>
          <p:spPr>
            <a:xfrm>
              <a:off x="3463941" y="0"/>
              <a:ext cx="1979516" cy="68580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31120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00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3"/>
    </p:custDataLst>
    <p:extLst>
      <p:ext uri="{BB962C8B-B14F-4D97-AF65-F5344CB8AC3E}">
        <p14:creationId xmlns:p14="http://schemas.microsoft.com/office/powerpoint/2010/main" val="212386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63" r:id="rId6"/>
    <p:sldLayoutId id="2147483664" r:id="rId7"/>
    <p:sldLayoutId id="2147483655" r:id="rId8"/>
    <p:sldLayoutId id="2147483667" r:id="rId9"/>
    <p:sldLayoutId id="2147483665" r:id="rId10"/>
    <p:sldLayoutId id="21474836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youtu.be/f9KqF_11EYc" TargetMode="Externa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676229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CE587A-23E3-40A7-BFF3-2384E55B35B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94688" y="345281"/>
            <a:ext cx="11044238" cy="908050"/>
          </a:xfrm>
          <a:prstGeom prst="rect">
            <a:avLst/>
          </a:prstGeom>
        </p:spPr>
        <p:txBody>
          <a:bodyPr/>
          <a:lstStyle/>
          <a:p>
            <a:r>
              <a:rPr lang="hr-HR" sz="4800" b="1" dirty="0">
                <a:solidFill>
                  <a:srgbClr val="E945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PRAVILO</a:t>
            </a:r>
            <a:endParaRPr lang="hr-HR" dirty="0"/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9BF6B329-2673-44D4-A2C7-FF8A376B710C}"/>
              </a:ext>
            </a:extLst>
          </p:cNvPr>
          <p:cNvSpPr txBox="1">
            <a:spLocks/>
          </p:cNvSpPr>
          <p:nvPr/>
        </p:nvSpPr>
        <p:spPr>
          <a:xfrm>
            <a:off x="645822" y="1082643"/>
            <a:ext cx="9364953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600" b="1" dirty="0">
                <a:solidFill>
                  <a:srgbClr val="6A7DA4"/>
                </a:solidFill>
              </a:rPr>
              <a:t>Izmjenjujte sjedilačke i </a:t>
            </a:r>
            <a:r>
              <a:rPr lang="hr-HR" sz="3600" b="1" dirty="0" err="1">
                <a:solidFill>
                  <a:srgbClr val="6A7DA4"/>
                </a:solidFill>
              </a:rPr>
              <a:t>kretalačke</a:t>
            </a:r>
            <a:r>
              <a:rPr lang="hr-HR" sz="3600" b="1" dirty="0">
                <a:solidFill>
                  <a:srgbClr val="6A7DA4"/>
                </a:solidFill>
              </a:rPr>
              <a:t> aktivnosti – paziti na omjer</a:t>
            </a: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22A4D98-C53B-418E-988B-8A890E963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25" y="2161381"/>
            <a:ext cx="8263668" cy="435133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689237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CE587A-23E3-40A7-BFF3-2384E55B35B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94688" y="345281"/>
            <a:ext cx="11044238" cy="908050"/>
          </a:xfrm>
          <a:prstGeom prst="rect">
            <a:avLst/>
          </a:prstGeom>
        </p:spPr>
        <p:txBody>
          <a:bodyPr/>
          <a:lstStyle/>
          <a:p>
            <a:r>
              <a:rPr lang="hr-HR" sz="4800" b="1" dirty="0">
                <a:solidFill>
                  <a:srgbClr val="E945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PRAVILO</a:t>
            </a:r>
            <a:endParaRPr lang="hr-HR" dirty="0"/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9BF6B329-2673-44D4-A2C7-FF8A376B710C}"/>
              </a:ext>
            </a:extLst>
          </p:cNvPr>
          <p:cNvSpPr txBox="1">
            <a:spLocks/>
          </p:cNvSpPr>
          <p:nvPr/>
        </p:nvSpPr>
        <p:spPr>
          <a:xfrm>
            <a:off x="645822" y="1082643"/>
            <a:ext cx="11546178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600" b="1" dirty="0">
                <a:solidFill>
                  <a:srgbClr val="6A7DA4"/>
                </a:solidFill>
              </a:rPr>
              <a:t>Pred računalom sjediti u što prirodnijem položaju</a:t>
            </a:r>
          </a:p>
          <a:p>
            <a:r>
              <a:rPr lang="hr-HR" sz="3600" b="1" dirty="0">
                <a:solidFill>
                  <a:srgbClr val="6A7DA4"/>
                </a:solidFill>
              </a:rPr>
              <a:t>Osigurati dovoljno svjetlosti i svježeg zraka u prostoriji</a:t>
            </a: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DC6DAB3-5AC1-4160-939A-CF70CA6CC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688" y="2657475"/>
            <a:ext cx="9428429" cy="397960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83393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CE587A-23E3-40A7-BFF3-2384E55B35B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94688" y="345281"/>
            <a:ext cx="11044238" cy="908050"/>
          </a:xfrm>
          <a:prstGeom prst="rect">
            <a:avLst/>
          </a:prstGeom>
        </p:spPr>
        <p:txBody>
          <a:bodyPr/>
          <a:lstStyle/>
          <a:p>
            <a:r>
              <a:rPr lang="hr-HR" sz="4800" b="1" dirty="0">
                <a:solidFill>
                  <a:srgbClr val="E945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PRAVILO</a:t>
            </a:r>
            <a:endParaRPr lang="hr-HR" dirty="0"/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9BF6B329-2673-44D4-A2C7-FF8A376B710C}"/>
              </a:ext>
            </a:extLst>
          </p:cNvPr>
          <p:cNvSpPr txBox="1">
            <a:spLocks/>
          </p:cNvSpPr>
          <p:nvPr/>
        </p:nvSpPr>
        <p:spPr>
          <a:xfrm>
            <a:off x="645822" y="1082643"/>
            <a:ext cx="11546178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600" b="1" dirty="0">
                <a:solidFill>
                  <a:srgbClr val="6A7DA4"/>
                </a:solidFill>
              </a:rPr>
              <a:t>Ako radiš na prijenosnom računalu – nemoj ležati na krevetu ili sjediti na podu</a:t>
            </a:r>
          </a:p>
          <a:p>
            <a:r>
              <a:rPr lang="hr-HR" sz="3600" b="1" dirty="0">
                <a:solidFill>
                  <a:srgbClr val="6A7DA4"/>
                </a:solidFill>
              </a:rPr>
              <a:t>Drži se pravila kao kod stolnih računala</a:t>
            </a: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DC6DAB3-5AC1-4160-939A-CF70CA6CC6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2"/>
          <a:stretch/>
        </p:blipFill>
        <p:spPr>
          <a:xfrm>
            <a:off x="7492181" y="2755796"/>
            <a:ext cx="3895414" cy="397960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BD2C8CF7-825A-4649-8F10-32EBFDB8FD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98" r="54642"/>
          <a:stretch/>
        </p:blipFill>
        <p:spPr>
          <a:xfrm>
            <a:off x="2254229" y="3048000"/>
            <a:ext cx="3841956" cy="3804002"/>
          </a:xfrm>
          <a:prstGeom prst="rect">
            <a:avLst/>
          </a:prstGeom>
        </p:spPr>
      </p:pic>
      <p:sp>
        <p:nvSpPr>
          <p:cNvPr id="7" name="Križ 6">
            <a:extLst>
              <a:ext uri="{FF2B5EF4-FFF2-40B4-BE49-F238E27FC236}">
                <a16:creationId xmlns:a16="http://schemas.microsoft.com/office/drawing/2014/main" id="{073D3306-AE10-4445-B97F-88B5D93FA1CA}"/>
              </a:ext>
            </a:extLst>
          </p:cNvPr>
          <p:cNvSpPr/>
          <p:nvPr/>
        </p:nvSpPr>
        <p:spPr>
          <a:xfrm rot="3086997">
            <a:off x="5144943" y="3197948"/>
            <a:ext cx="777649" cy="818138"/>
          </a:xfrm>
          <a:prstGeom prst="plus">
            <a:avLst>
              <a:gd name="adj" fmla="val 4045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2430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CE587A-23E3-40A7-BFF3-2384E55B35B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94688" y="345281"/>
            <a:ext cx="11044238" cy="908050"/>
          </a:xfrm>
          <a:prstGeom prst="rect">
            <a:avLst/>
          </a:prstGeom>
        </p:spPr>
        <p:txBody>
          <a:bodyPr/>
          <a:lstStyle/>
          <a:p>
            <a:r>
              <a:rPr lang="hr-HR" sz="4800" b="1" dirty="0">
                <a:solidFill>
                  <a:srgbClr val="E945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PRAVILO</a:t>
            </a:r>
            <a:endParaRPr lang="hr-HR" dirty="0"/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9BF6B329-2673-44D4-A2C7-FF8A376B710C}"/>
              </a:ext>
            </a:extLst>
          </p:cNvPr>
          <p:cNvSpPr txBox="1">
            <a:spLocks/>
          </p:cNvSpPr>
          <p:nvPr/>
        </p:nvSpPr>
        <p:spPr>
          <a:xfrm>
            <a:off x="645822" y="1082643"/>
            <a:ext cx="11546178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600" b="1" dirty="0">
                <a:solidFill>
                  <a:srgbClr val="6A7DA4"/>
                </a:solidFill>
              </a:rPr>
              <a:t>Odmaraj oči pogledom kroz prozor u daljinu ili po prostoriji</a:t>
            </a:r>
          </a:p>
          <a:p>
            <a:r>
              <a:rPr lang="hr-HR" sz="3600" b="1" dirty="0">
                <a:solidFill>
                  <a:srgbClr val="6A7DA4"/>
                </a:solidFill>
              </a:rPr>
              <a:t>Čuvaj vid!</a:t>
            </a:r>
            <a:endParaRPr lang="hr-HR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B74DC1A4-46BE-4EBE-8601-5A8F7537E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658" y="2775712"/>
            <a:ext cx="5978505" cy="398567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990145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CE587A-23E3-40A7-BFF3-2384E55B35B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94688" y="345281"/>
            <a:ext cx="11044238" cy="908050"/>
          </a:xfrm>
          <a:prstGeom prst="rect">
            <a:avLst/>
          </a:prstGeom>
        </p:spPr>
        <p:txBody>
          <a:bodyPr/>
          <a:lstStyle/>
          <a:p>
            <a:r>
              <a:rPr lang="hr-HR" sz="4800" b="1" dirty="0">
                <a:solidFill>
                  <a:srgbClr val="E945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PRAVILO</a:t>
            </a:r>
            <a:endParaRPr lang="hr-HR" dirty="0"/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9BF6B329-2673-44D4-A2C7-FF8A376B710C}"/>
              </a:ext>
            </a:extLst>
          </p:cNvPr>
          <p:cNvSpPr txBox="1">
            <a:spLocks/>
          </p:cNvSpPr>
          <p:nvPr/>
        </p:nvSpPr>
        <p:spPr>
          <a:xfrm>
            <a:off x="531522" y="1021513"/>
            <a:ext cx="11546178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600" b="1" dirty="0">
                <a:solidFill>
                  <a:srgbClr val="6A7DA4"/>
                </a:solidFill>
              </a:rPr>
              <a:t>Nabavi ergonomsku opremu – podesivu</a:t>
            </a:r>
          </a:p>
          <a:p>
            <a:r>
              <a:rPr lang="hr-HR" sz="3600" b="1" dirty="0">
                <a:solidFill>
                  <a:srgbClr val="6A7DA4"/>
                </a:solidFill>
              </a:rPr>
              <a:t>Omogućava tijelu prirodan položaj </a:t>
            </a:r>
          </a:p>
          <a:p>
            <a:r>
              <a:rPr lang="hr-HR" sz="3600" b="1" dirty="0">
                <a:solidFill>
                  <a:srgbClr val="6A7DA4"/>
                </a:solidFill>
              </a:rPr>
              <a:t>Tipkovnica, miš, podloga za miš,  stolac, stol i sl.</a:t>
            </a: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A82ED5D-9608-4681-8DFE-2ECF899FC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86" y="3980823"/>
            <a:ext cx="4440955" cy="1855664"/>
          </a:xfrm>
          <a:prstGeom prst="rect">
            <a:avLst/>
          </a:prstGeom>
        </p:spPr>
      </p:pic>
      <p:pic>
        <p:nvPicPr>
          <p:cNvPr id="7" name="Slika 6" descr="Slika na kojoj se prikazuje namještaj, sjedište, tamno, stolac&#10;&#10;Opis je automatski generiran">
            <a:extLst>
              <a:ext uri="{FF2B5EF4-FFF2-40B4-BE49-F238E27FC236}">
                <a16:creationId xmlns:a16="http://schemas.microsoft.com/office/drawing/2014/main" id="{D21E0B34-0D15-4D6E-B2FB-4FF9912C33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614" y="3207955"/>
            <a:ext cx="2071235" cy="3516929"/>
          </a:xfrm>
          <a:prstGeom prst="rect">
            <a:avLst/>
          </a:prstGeom>
        </p:spPr>
      </p:pic>
      <p:pic>
        <p:nvPicPr>
          <p:cNvPr id="10" name="Slika 9" descr="Slika na kojoj se prikazuje tipkovnica, na zatvorenom, osoba, elektronički&#10;&#10;Opis je automatski generiran">
            <a:extLst>
              <a:ext uri="{FF2B5EF4-FFF2-40B4-BE49-F238E27FC236}">
                <a16:creationId xmlns:a16="http://schemas.microsoft.com/office/drawing/2014/main" id="{62263F9A-E78C-4C7D-A195-9EBBDC7A85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925" y="4175749"/>
            <a:ext cx="4211989" cy="251676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215653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E578F5-556C-4F68-826B-9EB36AD5E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ERGONOMIJA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C18EF5A-9591-48B4-9965-C8C6FC2B6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325" y="1492250"/>
            <a:ext cx="10248900" cy="2155825"/>
          </a:xfrm>
          <a:prstGeom prst="roundRect">
            <a:avLst/>
          </a:prstGeom>
          <a:solidFill>
            <a:srgbClr val="6A7DA4"/>
          </a:solidFill>
        </p:spPr>
        <p:txBody>
          <a:bodyPr/>
          <a:lstStyle/>
          <a:p>
            <a:r>
              <a:rPr lang="hr-HR" dirty="0">
                <a:solidFill>
                  <a:schemeClr val="bg1"/>
                </a:solidFill>
              </a:rPr>
              <a:t>Znanstvena disciplina koja se bavi proučavanjem radnih uvjeta čovjeka, njegovim prilagođavanjem tim uvjetima i prilagođavanje strojeva čovjeku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5B0F681-D145-4084-A6E8-7B1B48368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288" y="3562350"/>
            <a:ext cx="5634038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81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0DBE65-6877-4C21-9A03-F52762C92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017" y="153672"/>
            <a:ext cx="9410700" cy="907962"/>
          </a:xfrm>
        </p:spPr>
        <p:txBody>
          <a:bodyPr>
            <a:noAutofit/>
          </a:bodyPr>
          <a:lstStyle/>
          <a:p>
            <a:r>
              <a:rPr lang="hr-HR" sz="4000" dirty="0"/>
              <a:t>Preporuke za djecu - Prema preporuci Svjetske zdravstvene organizacije (WHO)</a:t>
            </a:r>
            <a:br>
              <a:rPr lang="hr-HR" sz="4000" dirty="0"/>
            </a:br>
            <a:endParaRPr lang="hr-HR" sz="40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CF22E1C-49C8-46FB-B33A-3265E1E46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95275" y="1569987"/>
            <a:ext cx="10115550" cy="4351338"/>
          </a:xfrm>
        </p:spPr>
        <p:txBody>
          <a:bodyPr/>
          <a:lstStyle/>
          <a:p>
            <a:pPr lvl="1"/>
            <a:r>
              <a:rPr lang="hr-HR" dirty="0"/>
              <a:t>Najmanje 60 minuta tjelesne aktivnosti</a:t>
            </a:r>
          </a:p>
          <a:p>
            <a:pPr lvl="1"/>
            <a:r>
              <a:rPr lang="hr-HR" dirty="0"/>
              <a:t>Ne više od 60 min statične aktivnosti</a:t>
            </a:r>
          </a:p>
          <a:p>
            <a:pPr lvl="1"/>
            <a:r>
              <a:rPr lang="hr-HR" dirty="0"/>
              <a:t>Tjelesna aktivnost potiče </a:t>
            </a:r>
            <a:r>
              <a:rPr lang="hr-HR" dirty="0" err="1"/>
              <a:t>hipokampus</a:t>
            </a:r>
            <a:r>
              <a:rPr lang="hr-HR" dirty="0"/>
              <a:t> – bolji rad mozga i pamćenje</a:t>
            </a:r>
          </a:p>
        </p:txBody>
      </p:sp>
      <p:pic>
        <p:nvPicPr>
          <p:cNvPr id="5" name="Slika 4" descr="Slika na kojoj se prikazuje tekst, tamno, silueta&#10;&#10;Opis je automatski generiran">
            <a:extLst>
              <a:ext uri="{FF2B5EF4-FFF2-40B4-BE49-F238E27FC236}">
                <a16:creationId xmlns:a16="http://schemas.microsoft.com/office/drawing/2014/main" id="{F913F925-9295-41AC-9B2C-A825F324D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2806278"/>
            <a:ext cx="10287000" cy="5143500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3738FFBF-2732-474F-8BDF-ACC32B872892}"/>
              </a:ext>
            </a:extLst>
          </p:cNvPr>
          <p:cNvSpPr txBox="1">
            <a:spLocks/>
          </p:cNvSpPr>
          <p:nvPr/>
        </p:nvSpPr>
        <p:spPr>
          <a:xfrm>
            <a:off x="9698830" y="1678731"/>
            <a:ext cx="2395538" cy="2255094"/>
          </a:xfrm>
          <a:prstGeom prst="ellipse">
            <a:avLst/>
          </a:prstGeom>
          <a:solidFill>
            <a:srgbClr val="E94549"/>
          </a:solidFill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800" dirty="0">
                <a:solidFill>
                  <a:schemeClr val="bg1"/>
                </a:solidFill>
              </a:rPr>
              <a:t>10. svibnja – u EU Dan kretanja za zdravlje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9F8698EB-BA59-4495-929D-6C1C706F1F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089" y="281476"/>
            <a:ext cx="1029021" cy="1046172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4052896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CE587A-23E3-40A7-BFF3-2384E55B35B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94688" y="345281"/>
            <a:ext cx="11044238" cy="908050"/>
          </a:xfrm>
          <a:prstGeom prst="rect">
            <a:avLst/>
          </a:prstGeom>
        </p:spPr>
        <p:txBody>
          <a:bodyPr/>
          <a:lstStyle/>
          <a:p>
            <a:r>
              <a:rPr lang="hr-HR" sz="4800" b="1" dirty="0">
                <a:solidFill>
                  <a:srgbClr val="E945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STANKA</a:t>
            </a:r>
            <a:r>
              <a:rPr lang="hr-HR" dirty="0"/>
              <a:t> </a:t>
            </a:r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9BF6B329-2673-44D4-A2C7-FF8A376B710C}"/>
              </a:ext>
            </a:extLst>
          </p:cNvPr>
          <p:cNvSpPr txBox="1">
            <a:spLocks/>
          </p:cNvSpPr>
          <p:nvPr/>
        </p:nvSpPr>
        <p:spPr>
          <a:xfrm>
            <a:off x="645822" y="1082643"/>
            <a:ext cx="11546178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600" b="1" dirty="0">
                <a:solidFill>
                  <a:srgbClr val="6A7DA4"/>
                </a:solidFill>
              </a:rPr>
              <a:t> </a:t>
            </a:r>
            <a:r>
              <a:rPr lang="hr-HR" sz="3600" dirty="0">
                <a:solidFill>
                  <a:srgbClr val="6A7DA4"/>
                </a:solidFill>
              </a:rPr>
              <a:t>sada znate koliko je za vas važno razgibavanje pa </a:t>
            </a:r>
            <a:r>
              <a:rPr lang="hr-HR" sz="3600" dirty="0" err="1">
                <a:solidFill>
                  <a:srgbClr val="6A7DA4"/>
                </a:solidFill>
              </a:rPr>
              <a:t>razgibajmo</a:t>
            </a:r>
            <a:r>
              <a:rPr lang="hr-HR" sz="3600" dirty="0">
                <a:solidFill>
                  <a:srgbClr val="6A7DA4"/>
                </a:solidFill>
              </a:rPr>
              <a:t> se! </a:t>
            </a:r>
            <a:r>
              <a:rPr lang="hr-HR" sz="3600" dirty="0">
                <a:solidFill>
                  <a:srgbClr val="6A7DA4"/>
                </a:solidFill>
                <a:sym typeface="Wingdings" panose="05000000000000000000" pitchFamily="2" charset="2"/>
              </a:rPr>
              <a:t></a:t>
            </a:r>
          </a:p>
          <a:p>
            <a:r>
              <a:rPr lang="hr-HR" sz="3600" dirty="0">
                <a:solidFill>
                  <a:srgbClr val="6A7DA4"/>
                </a:solidFill>
                <a:sym typeface="Wingdings" panose="05000000000000000000" pitchFamily="2" charset="2"/>
              </a:rPr>
              <a:t> Poveznica: </a:t>
            </a:r>
            <a:r>
              <a:rPr lang="hr-HR" sz="3600" dirty="0">
                <a:solidFill>
                  <a:srgbClr val="6A7DA4"/>
                </a:solidFill>
                <a:sym typeface="Wingdings" panose="05000000000000000000" pitchFamily="2" charset="2"/>
                <a:hlinkClick r:id="rId2"/>
              </a:rPr>
              <a:t>https://youtu.be/f9KqF_11EYc</a:t>
            </a:r>
            <a:r>
              <a:rPr lang="hr-HR" sz="3600" dirty="0">
                <a:solidFill>
                  <a:srgbClr val="6A7DA4"/>
                </a:solidFill>
                <a:sym typeface="Wingdings" panose="05000000000000000000" pitchFamily="2" charset="2"/>
              </a:rPr>
              <a:t> </a:t>
            </a:r>
            <a:endParaRPr lang="hr-HR" dirty="0"/>
          </a:p>
        </p:txBody>
      </p:sp>
      <p:pic>
        <p:nvPicPr>
          <p:cNvPr id="4" name="Slika 3">
            <a:hlinkClick r:id="rId2"/>
            <a:extLst>
              <a:ext uri="{FF2B5EF4-FFF2-40B4-BE49-F238E27FC236}">
                <a16:creationId xmlns:a16="http://schemas.microsoft.com/office/drawing/2014/main" id="{73FE453D-9281-492A-890E-9DB409DDE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446" y="2840725"/>
            <a:ext cx="8109154" cy="389749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148664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670FF5-5F9D-4A7A-BDBA-D1814E39F355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r-HR" dirty="0"/>
              <a:t>Zadatak </a:t>
            </a:r>
            <a:r>
              <a:rPr lang="hr-HR" sz="3200" dirty="0"/>
              <a:t>(udžbenik str. 65)</a:t>
            </a:r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B7ABAEC5-77B2-44C5-8FED-56490FD90970}"/>
              </a:ext>
            </a:extLst>
          </p:cNvPr>
          <p:cNvSpPr txBox="1">
            <a:spLocks/>
          </p:cNvSpPr>
          <p:nvPr/>
        </p:nvSpPr>
        <p:spPr>
          <a:xfrm>
            <a:off x="353214" y="1569593"/>
            <a:ext cx="5742786" cy="49384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2D196B1-E3BF-483C-9CCA-3953FA1B8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 Odgovori na pitanja 1.-3.</a:t>
            </a:r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9A91C1A3-ACFF-4C71-A84B-BF4AD227CEC8}"/>
              </a:ext>
            </a:extLst>
          </p:cNvPr>
          <p:cNvSpPr txBox="1">
            <a:spLocks/>
          </p:cNvSpPr>
          <p:nvPr/>
        </p:nvSpPr>
        <p:spPr>
          <a:xfrm>
            <a:off x="2190750" y="3178175"/>
            <a:ext cx="4895850" cy="2422525"/>
          </a:xfrm>
          <a:prstGeom prst="roundRect">
            <a:avLst/>
          </a:prstGeom>
          <a:solidFill>
            <a:srgbClr val="E94549"/>
          </a:solidFill>
          <a:ln w="38100">
            <a:solidFill>
              <a:srgbClr val="7030A0"/>
            </a:solidFill>
            <a:prstDash val="sysDot"/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</a:rPr>
              <a:t>Izradi vlastita pravila kojih ćete se pridržavati za očuvanje zdravlja</a:t>
            </a:r>
          </a:p>
        </p:txBody>
      </p:sp>
    </p:spTree>
    <p:extLst>
      <p:ext uri="{BB962C8B-B14F-4D97-AF65-F5344CB8AC3E}">
        <p14:creationId xmlns:p14="http://schemas.microsoft.com/office/powerpoint/2010/main" val="2361093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74EAD8-9D69-4AC9-8FA3-70FADB79B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Domaća zadaća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D899029-6750-41CC-B8E4-5ED487985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19726" cy="4351338"/>
          </a:xfrm>
        </p:spPr>
        <p:txBody>
          <a:bodyPr/>
          <a:lstStyle/>
          <a:p>
            <a:r>
              <a:rPr lang="hr-HR" dirty="0"/>
              <a:t> Riješi zadatke u radnoj bilježnici  stranice 31.-32.</a:t>
            </a:r>
          </a:p>
        </p:txBody>
      </p:sp>
      <p:pic>
        <p:nvPicPr>
          <p:cNvPr id="5" name="Slika 4" descr="Slika na kojoj se prikazuje atletska disciplina, sport&#10;&#10;Opis je automatski generiran">
            <a:extLst>
              <a:ext uri="{FF2B5EF4-FFF2-40B4-BE49-F238E27FC236}">
                <a16:creationId xmlns:a16="http://schemas.microsoft.com/office/drawing/2014/main" id="{3F241AE7-9495-4E92-B9C7-26DE57C88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64" y="3830896"/>
            <a:ext cx="3663280" cy="3429000"/>
          </a:xfrm>
          <a:prstGeom prst="rect">
            <a:avLst/>
          </a:prstGeom>
        </p:spPr>
      </p:pic>
      <p:pic>
        <p:nvPicPr>
          <p:cNvPr id="7" name="Slika 6" descr="Slika na kojoj se prikazuje tamno&#10;&#10;Opis je automatski generiran">
            <a:extLst>
              <a:ext uri="{FF2B5EF4-FFF2-40B4-BE49-F238E27FC236}">
                <a16:creationId xmlns:a16="http://schemas.microsoft.com/office/drawing/2014/main" id="{1DA535B4-653A-4B21-9EB4-2E1EC2E49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559" y="880053"/>
            <a:ext cx="2801605" cy="2950843"/>
          </a:xfrm>
          <a:prstGeom prst="rect">
            <a:avLst/>
          </a:prstGeom>
        </p:spPr>
      </p:pic>
      <p:pic>
        <p:nvPicPr>
          <p:cNvPr id="9" name="Slika 8" descr="Slika na kojoj se prikazuje igračka, lutka&#10;&#10;Opis je automatski generiran">
            <a:extLst>
              <a:ext uri="{FF2B5EF4-FFF2-40B4-BE49-F238E27FC236}">
                <a16:creationId xmlns:a16="http://schemas.microsoft.com/office/drawing/2014/main" id="{C1859D1E-6F8E-4129-A543-42523EB449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973" y="4255711"/>
            <a:ext cx="3312776" cy="265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31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26178D-91B0-4109-ACA9-D38DF9B33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Brinemo se za svoje zdravlje</a:t>
            </a:r>
          </a:p>
        </p:txBody>
      </p:sp>
    </p:spTree>
    <p:extLst>
      <p:ext uri="{BB962C8B-B14F-4D97-AF65-F5344CB8AC3E}">
        <p14:creationId xmlns:p14="http://schemas.microsoft.com/office/powerpoint/2010/main" val="189371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82923371-AA85-4421-9F9C-401B545D5908}"/>
              </a:ext>
            </a:extLst>
          </p:cNvPr>
          <p:cNvSpPr txBox="1">
            <a:spLocks/>
          </p:cNvSpPr>
          <p:nvPr/>
        </p:nvSpPr>
        <p:spPr>
          <a:xfrm>
            <a:off x="2313365" y="349971"/>
            <a:ext cx="7421712" cy="9079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r-HR" sz="4300" b="1" dirty="0">
              <a:solidFill>
                <a:srgbClr val="E9454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zervirano mjesto sadržaja 3">
            <a:extLst>
              <a:ext uri="{FF2B5EF4-FFF2-40B4-BE49-F238E27FC236}">
                <a16:creationId xmlns:a16="http://schemas.microsoft.com/office/drawing/2014/main" id="{EAEB2B20-8D3E-45B5-936D-47A3D8C47642}"/>
              </a:ext>
            </a:extLst>
          </p:cNvPr>
          <p:cNvSpPr txBox="1">
            <a:spLocks/>
          </p:cNvSpPr>
          <p:nvPr/>
        </p:nvSpPr>
        <p:spPr>
          <a:xfrm>
            <a:off x="883920" y="1257933"/>
            <a:ext cx="11430000" cy="48432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sz="3600" b="1" dirty="0">
              <a:solidFill>
                <a:srgbClr val="6A7DA4"/>
              </a:solidFill>
            </a:endParaRPr>
          </a:p>
        </p:txBody>
      </p:sp>
      <p:pic>
        <p:nvPicPr>
          <p:cNvPr id="8" name="Slika 7" descr="Slika na kojoj se prikazuje na zatvorenom, gledanje, sjedenje, daljinsko&#10;&#10;Opis je automatski generiran">
            <a:extLst>
              <a:ext uri="{FF2B5EF4-FFF2-40B4-BE49-F238E27FC236}">
                <a16:creationId xmlns:a16="http://schemas.microsoft.com/office/drawing/2014/main" id="{6298C37B-E2BD-4B88-A17F-E01AFA763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12" y="2867159"/>
            <a:ext cx="4428520" cy="3640870"/>
          </a:xfrm>
          <a:prstGeom prst="rect">
            <a:avLst/>
          </a:prstGeom>
        </p:spPr>
      </p:pic>
      <p:sp>
        <p:nvSpPr>
          <p:cNvPr id="9" name="Oblačić za govor: ovalni 8">
            <a:extLst>
              <a:ext uri="{FF2B5EF4-FFF2-40B4-BE49-F238E27FC236}">
                <a16:creationId xmlns:a16="http://schemas.microsoft.com/office/drawing/2014/main" id="{81FC192D-F7A7-44F3-B9BB-32E16DD77CF1}"/>
              </a:ext>
            </a:extLst>
          </p:cNvPr>
          <p:cNvSpPr/>
          <p:nvPr/>
        </p:nvSpPr>
        <p:spPr>
          <a:xfrm>
            <a:off x="457200" y="349971"/>
            <a:ext cx="6059393" cy="1968204"/>
          </a:xfrm>
          <a:prstGeom prst="wedgeEllipseCallout">
            <a:avLst>
              <a:gd name="adj1" fmla="val -260"/>
              <a:gd name="adj2" fmla="val 85430"/>
            </a:avLst>
          </a:prstGeom>
          <a:solidFill>
            <a:srgbClr val="E945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r-H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Pozdrav! </a:t>
            </a:r>
          </a:p>
          <a:p>
            <a:pPr algn="ctr"/>
            <a:r>
              <a:rPr lang="hr-H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nemoj se zaboraviti kretati! </a:t>
            </a:r>
          </a:p>
          <a:p>
            <a:pPr algn="ctr"/>
            <a:r>
              <a:rPr lang="hr-H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Svaki dan!</a:t>
            </a:r>
          </a:p>
          <a:p>
            <a:pPr algn="ctr"/>
            <a:endParaRPr lang="hr-H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593BE05-8E23-42FA-B821-B31B0B7A84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974" y="1494582"/>
            <a:ext cx="5629270" cy="514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08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2 -0.018 0.033 -0.044 0.058 -0.044 C 0.095 -0.044 0.125 -0.017 0.125 0.017 C 0.125 0.028 0.122 0.038 0.116 0.047 C 0.117 0.047 0 0.182 0 0.183 C 0 0.182 -0.117 0.047 -0.116 0.047 C -0.122 0.038 -0.125 0.028 -0.125 0.017 C -0.125 -0.017 -0.095 -0.044 -0.057 -0.044 C -0.033 -0.044 -0.012 -0.018 0 0 Z" pathEditMode="relative" ptsTypes="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799C8D8B-1498-4EE0-BDD2-F43BF79C7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Gdje je </a:t>
            </a:r>
            <a:r>
              <a:rPr lang="hr-HR" dirty="0" err="1"/>
              <a:t>Hešteg</a:t>
            </a:r>
            <a:r>
              <a:rPr lang="hr-HR" dirty="0"/>
              <a:t>?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2D97F39-B375-4AE5-BAF4-B40910DC2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67" y="1825624"/>
            <a:ext cx="3671507" cy="4956175"/>
          </a:xfrm>
        </p:spPr>
        <p:txBody>
          <a:bodyPr>
            <a:normAutofit/>
          </a:bodyPr>
          <a:lstStyle/>
          <a:p>
            <a:r>
              <a:rPr lang="hr-HR" sz="3200" b="0" dirty="0"/>
              <a:t>Koje skulpture vidi oko sebe?</a:t>
            </a:r>
          </a:p>
          <a:p>
            <a:r>
              <a:rPr lang="hr-HR" sz="3200" b="0" dirty="0"/>
              <a:t>Što one prikazuju?</a:t>
            </a:r>
          </a:p>
          <a:p>
            <a:r>
              <a:rPr lang="hr-HR" sz="3200" b="0" dirty="0"/>
              <a:t>Kojim se sportskim aktivnostima bave?</a:t>
            </a:r>
          </a:p>
          <a:p>
            <a:r>
              <a:rPr lang="hr-HR" sz="3200" b="0" dirty="0"/>
              <a:t>Gdje su nastale</a:t>
            </a:r>
            <a:r>
              <a:rPr lang="hr-HR" sz="3200" dirty="0"/>
              <a:t> Olimpijske igre?</a:t>
            </a:r>
          </a:p>
        </p:txBody>
      </p:sp>
      <p:pic>
        <p:nvPicPr>
          <p:cNvPr id="6" name="Slika 5" descr="Slika na kojoj se prikazuje poziranje, žensko&#10;&#10;Opis je automatski generiran">
            <a:extLst>
              <a:ext uri="{FF2B5EF4-FFF2-40B4-BE49-F238E27FC236}">
                <a16:creationId xmlns:a16="http://schemas.microsoft.com/office/drawing/2014/main" id="{5F327FE8-FF70-4C86-887D-61DD32632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" t="603" b="1"/>
          <a:stretch/>
        </p:blipFill>
        <p:spPr>
          <a:xfrm>
            <a:off x="3686175" y="1635124"/>
            <a:ext cx="8414958" cy="503237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533763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25E5203F-1B98-486A-B2B7-7958372B1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Novi način života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C605F5B2-5253-42A3-939C-2517057DE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5" y="1473200"/>
            <a:ext cx="10515600" cy="4351338"/>
          </a:xfrm>
        </p:spPr>
        <p:txBody>
          <a:bodyPr/>
          <a:lstStyle/>
          <a:p>
            <a:r>
              <a:rPr lang="hr-HR" dirty="0"/>
              <a:t>Za mnoga zanimanja potrebno nam je računalo</a:t>
            </a:r>
          </a:p>
          <a:p>
            <a:r>
              <a:rPr lang="hr-HR" dirty="0"/>
              <a:t>Ljudi drugačije žive u modernije vrijeme</a:t>
            </a:r>
          </a:p>
          <a:p>
            <a:r>
              <a:rPr lang="hr-HR" dirty="0"/>
              <a:t>Prije su se ljudi više kretali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7" name="Slika 6" descr="Slika na kojoj se prikazuje na otvorenom, trava, osoba, stablo&#10;&#10;Opis je automatski generiran">
            <a:extLst>
              <a:ext uri="{FF2B5EF4-FFF2-40B4-BE49-F238E27FC236}">
                <a16:creationId xmlns:a16="http://schemas.microsoft.com/office/drawing/2014/main" id="{62F2BE4A-E5B6-417D-B5CF-BC3E1ADD2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39" y="3252327"/>
            <a:ext cx="4352925" cy="360567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Slika 8" descr="Slika na kojoj se prikazuje tekst, osoba, muškarac, na zatvorenom&#10;&#10;Opis je automatski generiran">
            <a:extLst>
              <a:ext uri="{FF2B5EF4-FFF2-40B4-BE49-F238E27FC236}">
                <a16:creationId xmlns:a16="http://schemas.microsoft.com/office/drawing/2014/main" id="{45A00377-BDC5-4D37-9EE3-3DC18D157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687" y="3429000"/>
            <a:ext cx="4938188" cy="332260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6B9B1E65-C750-4B14-9B97-54BEFCB517D5}"/>
              </a:ext>
            </a:extLst>
          </p:cNvPr>
          <p:cNvSpPr/>
          <p:nvPr/>
        </p:nvSpPr>
        <p:spPr>
          <a:xfrm>
            <a:off x="1285089" y="6084570"/>
            <a:ext cx="2553224" cy="608645"/>
          </a:xfrm>
          <a:prstGeom prst="roundRect">
            <a:avLst/>
          </a:prstGeom>
          <a:solidFill>
            <a:srgbClr val="EF777B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/>
              <a:t>NEKADA</a:t>
            </a:r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AF268480-3442-4382-8A2E-466151E82A3A}"/>
              </a:ext>
            </a:extLst>
          </p:cNvPr>
          <p:cNvSpPr/>
          <p:nvPr/>
        </p:nvSpPr>
        <p:spPr>
          <a:xfrm>
            <a:off x="8038576" y="6036946"/>
            <a:ext cx="2553224" cy="608645"/>
          </a:xfrm>
          <a:prstGeom prst="roundRect">
            <a:avLst/>
          </a:prstGeom>
          <a:solidFill>
            <a:srgbClr val="EF777B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/>
              <a:t>DANAS</a:t>
            </a:r>
          </a:p>
        </p:txBody>
      </p:sp>
      <p:sp>
        <p:nvSpPr>
          <p:cNvPr id="12" name="Strelica: desno 11">
            <a:extLst>
              <a:ext uri="{FF2B5EF4-FFF2-40B4-BE49-F238E27FC236}">
                <a16:creationId xmlns:a16="http://schemas.microsoft.com/office/drawing/2014/main" id="{386CE0EB-A613-49BB-953A-DE0D0B2A5C1B}"/>
              </a:ext>
            </a:extLst>
          </p:cNvPr>
          <p:cNvSpPr/>
          <p:nvPr/>
        </p:nvSpPr>
        <p:spPr>
          <a:xfrm>
            <a:off x="4568023" y="5879168"/>
            <a:ext cx="2333625" cy="876300"/>
          </a:xfrm>
          <a:prstGeom prst="rightArrow">
            <a:avLst/>
          </a:prstGeom>
          <a:solidFill>
            <a:srgbClr val="EC5E6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20436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675769-4B49-490A-BA8A-507E1E8C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Nekad – čovjek je bio u pokretu</a:t>
            </a:r>
          </a:p>
        </p:txBody>
      </p:sp>
      <p:pic>
        <p:nvPicPr>
          <p:cNvPr id="5" name="Rezervirano mjesto sadržaja 4" descr="Slika na kojoj se prikazuje osoba, na otvorenom, trava, biljka&#10;&#10;Opis je automatski generiran">
            <a:extLst>
              <a:ext uri="{FF2B5EF4-FFF2-40B4-BE49-F238E27FC236}">
                <a16:creationId xmlns:a16="http://schemas.microsoft.com/office/drawing/2014/main" id="{B8AC36E4-2FD7-4E93-8356-3BC5C3B52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749" y="4320969"/>
            <a:ext cx="3206397" cy="2137598"/>
          </a:xfrm>
          <a:effectLst>
            <a:softEdge rad="63500"/>
          </a:effectLst>
        </p:spPr>
      </p:pic>
      <p:pic>
        <p:nvPicPr>
          <p:cNvPr id="7" name="Slika 6" descr="Slika na kojoj se prikazuje tekst, na otvorenom, nebo, muškarac&#10;&#10;Opis je automatski generiran">
            <a:extLst>
              <a:ext uri="{FF2B5EF4-FFF2-40B4-BE49-F238E27FC236}">
                <a16:creationId xmlns:a16="http://schemas.microsoft.com/office/drawing/2014/main" id="{EBA55859-989E-4B10-A0A7-60C10ADD5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61" y="4232169"/>
            <a:ext cx="3034951" cy="227586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Slika 8" descr="Slika na kojoj se prikazuje stablo, trava, na otvorenom, golf&#10;&#10;Opis je automatski generiran">
            <a:extLst>
              <a:ext uri="{FF2B5EF4-FFF2-40B4-BE49-F238E27FC236}">
                <a16:creationId xmlns:a16="http://schemas.microsoft.com/office/drawing/2014/main" id="{650E8FA3-46AA-4278-B479-6C7D915FAE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9"/>
          <a:stretch/>
        </p:blipFill>
        <p:spPr>
          <a:xfrm>
            <a:off x="5713233" y="1654547"/>
            <a:ext cx="1622293" cy="218706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Slika 10" descr="Slika na kojoj se prikazuje trava, na otvorenom, polje, zeleno&#10;&#10;Opis je automatski generiran">
            <a:extLst>
              <a:ext uri="{FF2B5EF4-FFF2-40B4-BE49-F238E27FC236}">
                <a16:creationId xmlns:a16="http://schemas.microsoft.com/office/drawing/2014/main" id="{C2AD122C-EDF5-4146-932B-72677D3732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61" y="1654547"/>
            <a:ext cx="3102646" cy="206762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Slika 12" descr="Slika na kojoj se prikazuje stablo, trava, na otvorenom, polje&#10;&#10;Opis je automatski generiran">
            <a:extLst>
              <a:ext uri="{FF2B5EF4-FFF2-40B4-BE49-F238E27FC236}">
                <a16:creationId xmlns:a16="http://schemas.microsoft.com/office/drawing/2014/main" id="{C3E56664-2658-433A-A053-A348D167AD6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9" r="22892"/>
          <a:stretch/>
        </p:blipFill>
        <p:spPr>
          <a:xfrm>
            <a:off x="3479582" y="1658308"/>
            <a:ext cx="1749647" cy="213759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Slika 14" descr="Slika na kojoj se prikazuje tekst, trava, na otvorenom, gorje&#10;&#10;Opis je automatski generiran">
            <a:extLst>
              <a:ext uri="{FF2B5EF4-FFF2-40B4-BE49-F238E27FC236}">
                <a16:creationId xmlns:a16="http://schemas.microsoft.com/office/drawing/2014/main" id="{54CC746A-65FF-4AFD-B152-ED081FAE94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883" y="4320969"/>
            <a:ext cx="3344608" cy="218706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7" name="Slika 16" descr="Slika na kojoj se prikazuje trava, na otvorenom, tlo, prašina&#10;&#10;Opis je automatski generiran">
            <a:extLst>
              <a:ext uri="{FF2B5EF4-FFF2-40B4-BE49-F238E27FC236}">
                <a16:creationId xmlns:a16="http://schemas.microsoft.com/office/drawing/2014/main" id="{D1C1E47D-E9DE-4E76-B92D-D68AE52D73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620" y="1774265"/>
            <a:ext cx="3281871" cy="218706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388939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12B838-B4C2-4A5F-90B2-47A8A3494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Suvremeni život</a:t>
            </a:r>
          </a:p>
        </p:txBody>
      </p:sp>
      <p:pic>
        <p:nvPicPr>
          <p:cNvPr id="7" name="Slika 6" descr="Slika na kojoj se prikazuje tekst&#10;&#10;Opis je automatski generiran">
            <a:extLst>
              <a:ext uri="{FF2B5EF4-FFF2-40B4-BE49-F238E27FC236}">
                <a16:creationId xmlns:a16="http://schemas.microsoft.com/office/drawing/2014/main" id="{497EB0A5-1C5A-474B-94E2-4E05B5C54C4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23" y="3286125"/>
            <a:ext cx="11661956" cy="4146473"/>
          </a:xfrm>
          <a:prstGeom prst="rect">
            <a:avLst/>
          </a:prstGeom>
        </p:spPr>
      </p:pic>
      <p:sp>
        <p:nvSpPr>
          <p:cNvPr id="9" name="Rezervirano mjesto sadržaja 8">
            <a:extLst>
              <a:ext uri="{FF2B5EF4-FFF2-40B4-BE49-F238E27FC236}">
                <a16:creationId xmlns:a16="http://schemas.microsoft.com/office/drawing/2014/main" id="{F014B9A1-3E75-4460-8B1B-8ED6F3005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665" y="1616075"/>
            <a:ext cx="10959313" cy="2438095"/>
          </a:xfrm>
        </p:spPr>
        <p:txBody>
          <a:bodyPr/>
          <a:lstStyle/>
          <a:p>
            <a:r>
              <a:rPr lang="hr-HR" dirty="0"/>
              <a:t>Razvoj tehnologije mijenja naše aktivnosti iz </a:t>
            </a:r>
            <a:r>
              <a:rPr lang="hr-HR" dirty="0" err="1"/>
              <a:t>kretalačkih</a:t>
            </a:r>
            <a:r>
              <a:rPr lang="hr-HR" dirty="0"/>
              <a:t> u sjedilačke</a:t>
            </a:r>
          </a:p>
        </p:txBody>
      </p:sp>
    </p:spTree>
    <p:extLst>
      <p:ext uri="{BB962C8B-B14F-4D97-AF65-F5344CB8AC3E}">
        <p14:creationId xmlns:p14="http://schemas.microsoft.com/office/powerpoint/2010/main" val="2072945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C0C197-19B2-4F7B-BC35-41F5EDF21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Posljedice nekretanja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D0C9358-1589-4F81-8CB9-FF1A4A66B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624" y="1807869"/>
            <a:ext cx="11420475" cy="4351338"/>
          </a:xfrm>
        </p:spPr>
        <p:txBody>
          <a:bodyPr/>
          <a:lstStyle/>
          <a:p>
            <a:r>
              <a:rPr lang="hr-HR" dirty="0"/>
              <a:t>Zdravstvene tegobe – osim rada prstiju i ruku zanemaruju se ostali dijelovi tijela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BD3BF96-A86D-4C01-BF30-0324AAE21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655" y="3448050"/>
            <a:ext cx="1979665" cy="3409950"/>
          </a:xfrm>
          <a:prstGeom prst="rect">
            <a:avLst/>
          </a:prstGeom>
        </p:spPr>
      </p:pic>
      <p:pic>
        <p:nvPicPr>
          <p:cNvPr id="7" name="Slika 6" descr="Slika na kojoj se prikazuje tamno, noćno nebo&#10;&#10;Opis je automatski generiran">
            <a:extLst>
              <a:ext uri="{FF2B5EF4-FFF2-40B4-BE49-F238E27FC236}">
                <a16:creationId xmlns:a16="http://schemas.microsoft.com/office/drawing/2014/main" id="{C826300A-5843-46FC-A141-E5C7CD5DB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00" y="3200400"/>
            <a:ext cx="3731400" cy="373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05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D7FD8588-D0D0-4521-9A43-72938FB0E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176" y="425751"/>
            <a:ext cx="11043947" cy="907962"/>
          </a:xfrm>
        </p:spPr>
        <p:txBody>
          <a:bodyPr/>
          <a:lstStyle/>
          <a:p>
            <a:r>
              <a:rPr lang="hr-HR" dirty="0"/>
              <a:t>Pravila za očuvanje zdravlja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514B570E-6161-4034-AB5D-747695F59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176" y="1834503"/>
            <a:ext cx="7189638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dirty="0"/>
              <a:t> Da bi očuvali svoje zdravlje potrebno je pridržavati se nekoliko jednostavnih pravila</a:t>
            </a:r>
          </a:p>
        </p:txBody>
      </p:sp>
    </p:spTree>
    <p:extLst>
      <p:ext uri="{BB962C8B-B14F-4D97-AF65-F5344CB8AC3E}">
        <p14:creationId xmlns:p14="http://schemas.microsoft.com/office/powerpoint/2010/main" val="3836968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CE587A-23E3-40A7-BFF3-2384E55B35B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94688" y="345281"/>
            <a:ext cx="11044238" cy="908050"/>
          </a:xfrm>
          <a:prstGeom prst="rect">
            <a:avLst/>
          </a:prstGeom>
        </p:spPr>
        <p:txBody>
          <a:bodyPr/>
          <a:lstStyle/>
          <a:p>
            <a:r>
              <a:rPr lang="hr-HR" sz="4800" b="1" dirty="0">
                <a:solidFill>
                  <a:srgbClr val="E945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PRAVILO</a:t>
            </a:r>
            <a:endParaRPr lang="hr-HR" dirty="0"/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9BF6B329-2673-44D4-A2C7-FF8A376B710C}"/>
              </a:ext>
            </a:extLst>
          </p:cNvPr>
          <p:cNvSpPr txBox="1">
            <a:spLocks/>
          </p:cNvSpPr>
          <p:nvPr/>
        </p:nvSpPr>
        <p:spPr>
          <a:xfrm>
            <a:off x="645822" y="1082643"/>
            <a:ext cx="10898478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600" b="1" dirty="0">
                <a:solidFill>
                  <a:srgbClr val="6A7DA4"/>
                </a:solidFill>
              </a:rPr>
              <a:t> </a:t>
            </a:r>
            <a:r>
              <a:rPr lang="hr-HR" sz="3600" dirty="0">
                <a:solidFill>
                  <a:srgbClr val="6A7DA4"/>
                </a:solidFill>
              </a:rPr>
              <a:t>Ako radite dugo za računalom radite česte stanke – ustanite i krećite se</a:t>
            </a:r>
          </a:p>
          <a:p>
            <a:r>
              <a:rPr lang="hr-HR" sz="3600" dirty="0">
                <a:solidFill>
                  <a:srgbClr val="6A7DA4"/>
                </a:solidFill>
              </a:rPr>
              <a:t> Uspostavljate bolju cirkulaciju i razgibavajte se</a:t>
            </a:r>
            <a:endParaRPr lang="hr-HR" dirty="0"/>
          </a:p>
        </p:txBody>
      </p:sp>
      <p:pic>
        <p:nvPicPr>
          <p:cNvPr id="5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id="{D3421F90-B131-4C50-955B-999EB0A815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41"/>
          <a:stretch/>
        </p:blipFill>
        <p:spPr>
          <a:xfrm>
            <a:off x="2269016" y="3581399"/>
            <a:ext cx="8145327" cy="308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2164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TEMA SUSTAVA OFFICE" val="opOLDPWT"/>
  <p:tag name="ARTICULATE_DESIGN_ID_PRILAGOĐENI DIZAJN" val="nqrod5Cq"/>
  <p:tag name="ARTICULATE_PROJECT_OPEN" val="0"/>
  <p:tag name="ARTICULATE_SLIDE_COUNT" val="2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367</Words>
  <Application>Microsoft Office PowerPoint</Application>
  <PresentationFormat>Široki zaslon</PresentationFormat>
  <Paragraphs>58</Paragraphs>
  <Slides>20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Corbel</vt:lpstr>
      <vt:lpstr>Tema sustava Office</vt:lpstr>
      <vt:lpstr>PowerPoint prezentacija</vt:lpstr>
      <vt:lpstr>Brinemo se za svoje zdravlje</vt:lpstr>
      <vt:lpstr>Gdje je Hešteg?</vt:lpstr>
      <vt:lpstr>Novi način života</vt:lpstr>
      <vt:lpstr>Nekad – čovjek je bio u pokretu</vt:lpstr>
      <vt:lpstr>Suvremeni život</vt:lpstr>
      <vt:lpstr>Posljedice nekretanja</vt:lpstr>
      <vt:lpstr>Pravila za očuvanje zdravlja</vt:lpstr>
      <vt:lpstr>1. PRAVILO</vt:lpstr>
      <vt:lpstr>2. PRAVILO</vt:lpstr>
      <vt:lpstr>3. PRAVILO</vt:lpstr>
      <vt:lpstr>4. PRAVILO</vt:lpstr>
      <vt:lpstr>5. PRAVILO</vt:lpstr>
      <vt:lpstr>6. PRAVILO</vt:lpstr>
      <vt:lpstr>ERGONOMIJA</vt:lpstr>
      <vt:lpstr>Preporuke za djecu - Prema preporuci Svjetske zdravstvene organizacije (WHO) </vt:lpstr>
      <vt:lpstr>STANKA </vt:lpstr>
      <vt:lpstr>Zadatak (udžbenik str. 65)</vt:lpstr>
      <vt:lpstr>Domaća zadaća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Željka Knezović</dc:creator>
  <cp:lastModifiedBy>Snježana Lakuš</cp:lastModifiedBy>
  <cp:revision>256</cp:revision>
  <dcterms:created xsi:type="dcterms:W3CDTF">2020-09-14T18:15:26Z</dcterms:created>
  <dcterms:modified xsi:type="dcterms:W3CDTF">2022-01-20T06:55:14Z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42818D25-CB24-4973-AA7D-333D90211BBF</vt:lpwstr>
  </property>
  <property fmtid="{D5CDD505-2E9C-101B-9397-08002B2CF9AE}" pid="3" name="ArticulatePath">
    <vt:lpwstr>e-SVIJET 4 predlozak za prezentacije</vt:lpwstr>
  </property>
</Properties>
</file>